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8" r:id="rId3"/>
    <p:sldId id="266" r:id="rId4"/>
    <p:sldId id="259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2BBF5968-F54C-4324-8091-B1A48241C7F6}" type="datetimeFigureOut">
              <a:rPr lang="nl-NL" smtClean="0"/>
              <a:t>23-6-2023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06A8C181-EBE8-46DE-837F-F511D6615836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549159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5968-F54C-4324-8091-B1A48241C7F6}" type="datetimeFigureOut">
              <a:rPr lang="nl-NL" smtClean="0"/>
              <a:t>23-6-2023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C181-EBE8-46DE-837F-F511D66158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8152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5968-F54C-4324-8091-B1A48241C7F6}" type="datetimeFigureOut">
              <a:rPr lang="nl-NL" smtClean="0"/>
              <a:t>23-6-2023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C181-EBE8-46DE-837F-F511D66158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2083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5968-F54C-4324-8091-B1A48241C7F6}" type="datetimeFigureOut">
              <a:rPr lang="nl-NL" smtClean="0"/>
              <a:t>23-6-2023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C181-EBE8-46DE-837F-F511D66158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24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5968-F54C-4324-8091-B1A48241C7F6}" type="datetimeFigureOut">
              <a:rPr lang="nl-NL" smtClean="0"/>
              <a:t>23-6-2023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C181-EBE8-46DE-837F-F511D6615836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0408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5968-F54C-4324-8091-B1A48241C7F6}" type="datetimeFigureOut">
              <a:rPr lang="nl-NL" smtClean="0"/>
              <a:t>23-6-2023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C181-EBE8-46DE-837F-F511D66158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670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5968-F54C-4324-8091-B1A48241C7F6}" type="datetimeFigureOut">
              <a:rPr lang="nl-NL" smtClean="0"/>
              <a:t>23-6-2023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C181-EBE8-46DE-837F-F511D66158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046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5968-F54C-4324-8091-B1A48241C7F6}" type="datetimeFigureOut">
              <a:rPr lang="nl-NL" smtClean="0"/>
              <a:t>23-6-2023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C181-EBE8-46DE-837F-F511D66158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0254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5968-F54C-4324-8091-B1A48241C7F6}" type="datetimeFigureOut">
              <a:rPr lang="nl-NL" smtClean="0"/>
              <a:t>23-6-2023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C181-EBE8-46DE-837F-F511D66158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826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5968-F54C-4324-8091-B1A48241C7F6}" type="datetimeFigureOut">
              <a:rPr lang="nl-NL" smtClean="0"/>
              <a:t>23-6-2023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C181-EBE8-46DE-837F-F511D66158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4624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5968-F54C-4324-8091-B1A48241C7F6}" type="datetimeFigureOut">
              <a:rPr lang="nl-NL" smtClean="0"/>
              <a:t>23-6-2023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C181-EBE8-46DE-837F-F511D66158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87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2BBF5968-F54C-4324-8091-B1A48241C7F6}" type="datetimeFigureOut">
              <a:rPr lang="nl-NL" smtClean="0"/>
              <a:t>23-6-2023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6A8C181-EBE8-46DE-837F-F511D66158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941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BCED4A-B8B4-DA87-7DAE-ED434A0B41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Preconcept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D77AD3D-FC93-7131-5243-0648EB4E61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320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Fotosynthese, de reactievergelijking</a:t>
            </a:r>
          </a:p>
          <a:p>
            <a:endParaRPr lang="nl-NL" dirty="0"/>
          </a:p>
        </p:txBody>
      </p:sp>
      <p:pic>
        <p:nvPicPr>
          <p:cNvPr id="5" name="Graphic 4" descr="Plant met wortels met effen opvulling">
            <a:extLst>
              <a:ext uri="{FF2B5EF4-FFF2-40B4-BE49-F238E27FC236}">
                <a16:creationId xmlns:a16="http://schemas.microsoft.com/office/drawing/2014/main" id="{8306AF0F-4D09-26D4-13BD-C6798F2BE6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00394" y="896424"/>
            <a:ext cx="4473344" cy="4473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801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08A759-A565-891B-F330-31B2BE2C5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 descr="Afbeelding met tekst, whiteboard&#10;&#10;Automatisch gegenereerde beschrijving">
            <a:extLst>
              <a:ext uri="{FF2B5EF4-FFF2-40B4-BE49-F238E27FC236}">
                <a16:creationId xmlns:a16="http://schemas.microsoft.com/office/drawing/2014/main" id="{8EC359FC-4922-90BA-756C-298BE4EBDE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80406" y="-1548618"/>
            <a:ext cx="7195367" cy="9617869"/>
          </a:xfrm>
        </p:spPr>
      </p:pic>
    </p:spTree>
    <p:extLst>
      <p:ext uri="{BB962C8B-B14F-4D97-AF65-F5344CB8AC3E}">
        <p14:creationId xmlns:p14="http://schemas.microsoft.com/office/powerpoint/2010/main" val="863163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55744-59B3-33F1-AA75-F579495E5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 descr="Afbeelding met tekst, whiteboard&#10;&#10;Automatisch gegenereerde beschrijving">
            <a:extLst>
              <a:ext uri="{FF2B5EF4-FFF2-40B4-BE49-F238E27FC236}">
                <a16:creationId xmlns:a16="http://schemas.microsoft.com/office/drawing/2014/main" id="{B1F9F531-8C71-1887-0081-B3C89B476D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56092" y="776454"/>
            <a:ext cx="7270935" cy="5439569"/>
          </a:xfrm>
        </p:spPr>
      </p:pic>
    </p:spTree>
    <p:extLst>
      <p:ext uri="{BB962C8B-B14F-4D97-AF65-F5344CB8AC3E}">
        <p14:creationId xmlns:p14="http://schemas.microsoft.com/office/powerpoint/2010/main" val="239342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166BB1-DCBB-7C11-6FD3-CFB063321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600" dirty="0"/>
              <a:t>Reflectie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B2776E6-51F1-9B06-8F6E-4C3F86F5C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2024743"/>
            <a:ext cx="8595360" cy="4155394"/>
          </a:xfrm>
        </p:spPr>
        <p:txBody>
          <a:bodyPr/>
          <a:lstStyle/>
          <a:p>
            <a:r>
              <a:rPr lang="nl-NL" sz="2400" dirty="0"/>
              <a:t>Super leuke les met veel elementen; naar buiten gaan, creatief met posters aan de slag, denkvragen en zelf uitzoeken</a:t>
            </a:r>
          </a:p>
          <a:p>
            <a:endParaRPr lang="nl-NL" sz="2400" dirty="0"/>
          </a:p>
          <a:p>
            <a:r>
              <a:rPr lang="nl-NL" sz="2400" dirty="0"/>
              <a:t>Verbeterpunt: Veel leerlingen zijn uitgekomen op het feit dat bladgroenkorrels nodig zijn voor fotosynthese. Niet directe oplossing preconcept -&gt; slag dieper</a:t>
            </a:r>
          </a:p>
          <a:p>
            <a:pPr>
              <a:buFontTx/>
              <a:buChar char="-"/>
            </a:pPr>
            <a:r>
              <a:rPr lang="nl-NL" sz="2400" dirty="0"/>
              <a:t>Te lage klas: tweede klas uitgevoerd</a:t>
            </a:r>
          </a:p>
          <a:p>
            <a:pPr>
              <a:buFontTx/>
              <a:buChar char="-"/>
            </a:pPr>
            <a:r>
              <a:rPr lang="nl-NL" sz="2400" dirty="0"/>
              <a:t>Meer context geven om binnen na te denken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625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CFC21-A8DB-C90C-4468-2EBE6ED00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600" dirty="0"/>
              <a:t>Gekozen preconcept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4BE431-C3A6-3EB9-9A51-E029ACBAA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3965510"/>
            <a:ext cx="8595360" cy="2214627"/>
          </a:xfrm>
        </p:spPr>
        <p:txBody>
          <a:bodyPr/>
          <a:lstStyle/>
          <a:p>
            <a:r>
              <a:rPr lang="nl-NL" sz="2800" dirty="0"/>
              <a:t>Fotosynthese is meer dan een reactievergelijking</a:t>
            </a:r>
          </a:p>
          <a:p>
            <a:r>
              <a:rPr lang="nl-NL" sz="2800" dirty="0"/>
              <a:t>Leerlingen denken dat deze reactievergelijking zomaar verloopt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B7417A2-3006-99B4-46BD-C30F376415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946" y="2046169"/>
            <a:ext cx="5949653" cy="138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82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26BDF6-3362-FC18-D295-E3A1DADF9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Oorzaken concept fotosynthese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F2D184-0C74-10EA-205F-22E0FE153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2360645"/>
            <a:ext cx="8595360" cy="3819492"/>
          </a:xfrm>
        </p:spPr>
        <p:txBody>
          <a:bodyPr>
            <a:normAutofit/>
          </a:bodyPr>
          <a:lstStyle/>
          <a:p>
            <a:r>
              <a:rPr lang="nl-NL" sz="2800" dirty="0"/>
              <a:t>In leerboeken staat de versimpelde formule zonder vermelding dat het proces uit veel, heel verschillende, reacties bestaat waarbij nog veel andere (chemische) factoren nodig zijn.</a:t>
            </a:r>
          </a:p>
          <a:p>
            <a:r>
              <a:rPr lang="nl-NL" sz="2800" dirty="0"/>
              <a:t>Er wordt niks over de chemische omgeving van fotosynthese vermeld. Alleen niveau bladgroenkorrel.</a:t>
            </a:r>
          </a:p>
        </p:txBody>
      </p:sp>
    </p:spTree>
    <p:extLst>
      <p:ext uri="{BB962C8B-B14F-4D97-AF65-F5344CB8AC3E}">
        <p14:creationId xmlns:p14="http://schemas.microsoft.com/office/powerpoint/2010/main" val="239808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7454E2-52EC-D971-0096-13EF27F55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503238"/>
            <a:ext cx="9692640" cy="1325562"/>
          </a:xfrm>
        </p:spPr>
        <p:txBody>
          <a:bodyPr/>
          <a:lstStyle/>
          <a:p>
            <a:r>
              <a:rPr lang="nl-NL" dirty="0"/>
              <a:t>Hoe kan het preconcept worden weggenomen?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282AFF-EF84-70F2-24A8-514741CDC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2351314"/>
            <a:ext cx="8595360" cy="3828823"/>
          </a:xfrm>
        </p:spPr>
        <p:txBody>
          <a:bodyPr>
            <a:normAutofit/>
          </a:bodyPr>
          <a:lstStyle/>
          <a:p>
            <a:r>
              <a:rPr lang="nl-NL" sz="3200" dirty="0"/>
              <a:t>Inzicht geven dat fotosynthese niet zomaar verloopt -&gt; chlorofyl</a:t>
            </a:r>
          </a:p>
          <a:p>
            <a:endParaRPr lang="nl-NL" sz="3200" dirty="0"/>
          </a:p>
          <a:p>
            <a:r>
              <a:rPr lang="nl-NL" sz="3200" dirty="0"/>
              <a:t>Inzicht geven in de omgeving waarin fotosynthese verloopt -&gt; chemische omgeving</a:t>
            </a:r>
          </a:p>
        </p:txBody>
      </p:sp>
    </p:spTree>
    <p:extLst>
      <p:ext uri="{BB962C8B-B14F-4D97-AF65-F5344CB8AC3E}">
        <p14:creationId xmlns:p14="http://schemas.microsoft.com/office/powerpoint/2010/main" val="797879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9268B7-1291-577D-3C95-0990FFD44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Ontworpen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F0FBB2-0E8B-49A3-30B7-922DD3401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Suiker laten reageren met zuurstof</a:t>
            </a:r>
          </a:p>
          <a:p>
            <a:r>
              <a:rPr lang="nl-NL" dirty="0"/>
              <a:t>Posters maken</a:t>
            </a:r>
          </a:p>
          <a:p>
            <a:r>
              <a:rPr lang="nl-NL" dirty="0"/>
              <a:t>Naar buiten! Bladeren verzamelen</a:t>
            </a:r>
          </a:p>
          <a:p>
            <a:r>
              <a:rPr lang="nl-NL" dirty="0"/>
              <a:t>Op de poster plakken en de volgende vragen beantwoorden:</a:t>
            </a:r>
          </a:p>
          <a:p>
            <a:pPr marL="0" indent="0" algn="l" rtl="0" fontAlgn="base">
              <a:buNone/>
            </a:pPr>
            <a:r>
              <a:rPr lang="nl-NL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1. Waar in het blad de fotosynthese zal plaatsvinden?</a:t>
            </a:r>
          </a:p>
          <a:p>
            <a:pPr marL="0" indent="0" algn="l" rtl="0" fontAlgn="base">
              <a:buNone/>
            </a:pPr>
            <a:r>
              <a:rPr lang="nl-NL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2. Wanneer (tijd) de fotosynthese zal plaats vinden?</a:t>
            </a:r>
          </a:p>
          <a:p>
            <a:pPr marL="0" indent="0" algn="l" rtl="0" fontAlgn="base">
              <a:buNone/>
            </a:pPr>
            <a:r>
              <a:rPr lang="nl-NL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3. Wat er nodig is voor fotosynthese (verschil tussen bladeren met wel en geen 	fotosynthese)?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EF8399D-2050-5A5C-51ED-D69AD02E1735}"/>
              </a:ext>
            </a:extLst>
          </p:cNvPr>
          <p:cNvSpPr txBox="1"/>
          <p:nvPr/>
        </p:nvSpPr>
        <p:spPr>
          <a:xfrm>
            <a:off x="3956180" y="5710335"/>
            <a:ext cx="3148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-&gt; Op naar de resultaten! </a:t>
            </a:r>
            <a:r>
              <a:rPr lang="nl-NL" dirty="0">
                <a:sym typeface="Wingdings" panose="05000000000000000000" pitchFamily="2" charset="2"/>
              </a:rPr>
              <a:t>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547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796A10-55FC-4695-AA2D-0BDB7507E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 descr="Afbeelding met tekst, whiteboard&#10;&#10;Automatisch gegenereerde beschrijving">
            <a:extLst>
              <a:ext uri="{FF2B5EF4-FFF2-40B4-BE49-F238E27FC236}">
                <a16:creationId xmlns:a16="http://schemas.microsoft.com/office/drawing/2014/main" id="{70D047DB-D87A-1CCF-9532-35E62255E9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594456" y="-524029"/>
            <a:ext cx="6005343" cy="8027194"/>
          </a:xfrm>
        </p:spPr>
      </p:pic>
    </p:spTree>
    <p:extLst>
      <p:ext uri="{BB962C8B-B14F-4D97-AF65-F5344CB8AC3E}">
        <p14:creationId xmlns:p14="http://schemas.microsoft.com/office/powerpoint/2010/main" val="516223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C5D633-AD77-CDDA-9401-E47F3D9A4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 descr="Afbeelding met tekst, whiteboard&#10;&#10;Automatisch gegenereerde beschrijving">
            <a:extLst>
              <a:ext uri="{FF2B5EF4-FFF2-40B4-BE49-F238E27FC236}">
                <a16:creationId xmlns:a16="http://schemas.microsoft.com/office/drawing/2014/main" id="{F49FC1F9-94A5-10CE-4FC0-0BC4ED3B3F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554560" y="-683851"/>
            <a:ext cx="6235153" cy="8334375"/>
          </a:xfrm>
        </p:spPr>
      </p:pic>
    </p:spTree>
    <p:extLst>
      <p:ext uri="{BB962C8B-B14F-4D97-AF65-F5344CB8AC3E}">
        <p14:creationId xmlns:p14="http://schemas.microsoft.com/office/powerpoint/2010/main" val="2798936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9DABDE-A019-089E-DBC3-40E84B80B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 descr="Afbeelding met tekst, binnen&#10;&#10;Automatisch gegenereerde beschrijving">
            <a:extLst>
              <a:ext uri="{FF2B5EF4-FFF2-40B4-BE49-F238E27FC236}">
                <a16:creationId xmlns:a16="http://schemas.microsoft.com/office/drawing/2014/main" id="{45C0667D-5DE6-2E4B-CF3F-16B5161573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50038" y="-974162"/>
            <a:ext cx="6703680" cy="8960644"/>
          </a:xfrm>
        </p:spPr>
      </p:pic>
    </p:spTree>
    <p:extLst>
      <p:ext uri="{BB962C8B-B14F-4D97-AF65-F5344CB8AC3E}">
        <p14:creationId xmlns:p14="http://schemas.microsoft.com/office/powerpoint/2010/main" val="2221794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A2366E-141F-0F90-41B5-286CDE4DB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 descr="Afbeelding met tekst&#10;&#10;Automatisch gegenereerde beschrijving">
            <a:extLst>
              <a:ext uri="{FF2B5EF4-FFF2-40B4-BE49-F238E27FC236}">
                <a16:creationId xmlns:a16="http://schemas.microsoft.com/office/drawing/2014/main" id="{5D0DD7E9-5F58-25D3-A493-693F1912E4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88973" y="-1141401"/>
            <a:ext cx="6780426" cy="9063228"/>
          </a:xfrm>
        </p:spPr>
      </p:pic>
    </p:spTree>
    <p:extLst>
      <p:ext uri="{BB962C8B-B14F-4D97-AF65-F5344CB8AC3E}">
        <p14:creationId xmlns:p14="http://schemas.microsoft.com/office/powerpoint/2010/main" val="825752463"/>
      </p:ext>
    </p:extLst>
  </p:cSld>
  <p:clrMapOvr>
    <a:masterClrMapping/>
  </p:clrMapOvr>
</p:sld>
</file>

<file path=ppt/theme/theme1.xml><?xml version="1.0" encoding="utf-8"?>
<a:theme xmlns:a="http://schemas.openxmlformats.org/drawingml/2006/main" name="Weergave">
  <a:themeElements>
    <a:clrScheme name="Weergave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Weergave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eergave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Weergave</Template>
  <TotalTime>156</TotalTime>
  <Words>233</Words>
  <Application>Microsoft Office PowerPoint</Application>
  <PresentationFormat>Breedbeeld</PresentationFormat>
  <Paragraphs>28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arial</vt:lpstr>
      <vt:lpstr>Calibri</vt:lpstr>
      <vt:lpstr>Century Schoolbook</vt:lpstr>
      <vt:lpstr>Wingdings 2</vt:lpstr>
      <vt:lpstr>Weergave</vt:lpstr>
      <vt:lpstr>Preconcept </vt:lpstr>
      <vt:lpstr>Gekozen preconcept</vt:lpstr>
      <vt:lpstr>Oorzaken concept fotosynthese</vt:lpstr>
      <vt:lpstr>Hoe kan het preconcept worden weggenomen?</vt:lpstr>
      <vt:lpstr>Ontworpen les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Reflectie 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Preconcept </dc:title>
  <dc:creator>Dennis Schouwstra</dc:creator>
  <cp:lastModifiedBy>Dennis</cp:lastModifiedBy>
  <cp:revision>1</cp:revision>
  <dcterms:created xsi:type="dcterms:W3CDTF">2022-10-19T09:43:15Z</dcterms:created>
  <dcterms:modified xsi:type="dcterms:W3CDTF">2023-06-23T09:58:01Z</dcterms:modified>
</cp:coreProperties>
</file>